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9" r:id="rId5"/>
    <p:sldMasterId id="2147483670" r:id="rId6"/>
  </p:sldMasterIdLst>
  <p:notesMasterIdLst>
    <p:notesMasterId r:id="rId10"/>
  </p:notesMasterIdLst>
  <p:sldIdLst>
    <p:sldId id="256" r:id="rId7"/>
    <p:sldId id="261" r:id="rId8"/>
    <p:sldId id="262" r:id="rId9"/>
  </p:sldIdLst>
  <p:sldSz cx="12192000" cy="6858000"/>
  <p:notesSz cx="6797675" cy="987266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1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 autoAdjust="0"/>
    <p:restoredTop sz="72418" autoAdjust="0"/>
  </p:normalViewPr>
  <p:slideViewPr>
    <p:cSldViewPr snapToGrid="0">
      <p:cViewPr varScale="1">
        <p:scale>
          <a:sx n="59" d="100"/>
          <a:sy n="59" d="100"/>
        </p:scale>
        <p:origin x="15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5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03290-C39D-45B6-9EA8-560DDA0656D7}" type="datetimeFigureOut">
              <a:rPr lang="it-IT" smtClean="0"/>
              <a:t>17/04/2025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CFFA4-1ED0-45A1-A0B5-5E99393A0C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361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86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78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756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3F05FB-D326-4BD0-B9A2-574C008F39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96BD26AE-0500-BE0E-06F7-49E79021BCCB}"/>
              </a:ext>
            </a:extLst>
          </p:cNvPr>
          <p:cNvSpPr txBox="1">
            <a:spLocks/>
          </p:cNvSpPr>
          <p:nvPr userDrawn="1"/>
        </p:nvSpPr>
        <p:spPr>
          <a:xfrm>
            <a:off x="1524000" y="4324862"/>
            <a:ext cx="9144000" cy="141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Relatore: prof. </a:t>
            </a:r>
            <a:r>
              <a:rPr lang="it-IT" dirty="0" err="1"/>
              <a:t>Xxxx</a:t>
            </a:r>
            <a:r>
              <a:rPr lang="it-IT" dirty="0"/>
              <a:t> </a:t>
            </a:r>
            <a:r>
              <a:rPr lang="it-IT" dirty="0" err="1"/>
              <a:t>Yyyy</a:t>
            </a:r>
            <a:endParaRPr lang="it-IT" dirty="0"/>
          </a:p>
          <a:p>
            <a:endParaRPr lang="it-IT" dirty="0"/>
          </a:p>
          <a:p>
            <a:r>
              <a:rPr lang="it-IT" dirty="0"/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306476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4525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C55AAE27-2E27-6B9C-3A0C-46DD55746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42883A0B-0DC4-6DAD-4F09-3EA0EBE28A70}"/>
              </a:ext>
            </a:extLst>
          </p:cNvPr>
          <p:cNvSpPr txBox="1">
            <a:spLocks/>
          </p:cNvSpPr>
          <p:nvPr userDrawn="1"/>
        </p:nvSpPr>
        <p:spPr>
          <a:xfrm>
            <a:off x="1524000" y="4324862"/>
            <a:ext cx="9144000" cy="141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Relatore: </a:t>
            </a:r>
            <a:r>
              <a:rPr lang="it-IT" dirty="0" err="1"/>
              <a:t>chiar.mo</a:t>
            </a:r>
            <a:r>
              <a:rPr lang="it-IT" dirty="0"/>
              <a:t> prof. </a:t>
            </a:r>
            <a:r>
              <a:rPr lang="it-IT" dirty="0" err="1"/>
              <a:t>Xxxx</a:t>
            </a:r>
            <a:r>
              <a:rPr lang="it-IT" dirty="0"/>
              <a:t> </a:t>
            </a:r>
            <a:r>
              <a:rPr lang="it-IT" dirty="0" err="1"/>
              <a:t>Yyyy</a:t>
            </a:r>
            <a:endParaRPr lang="it-IT" dirty="0"/>
          </a:p>
          <a:p>
            <a:endParaRPr lang="it-IT" dirty="0"/>
          </a:p>
          <a:p>
            <a:r>
              <a:rPr lang="it-IT" dirty="0"/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0048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88571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74231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lang="it-IT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>
              <a:buClr>
                <a:srgbClr val="ED613B"/>
              </a:buClr>
            </a:pPr>
            <a:r>
              <a:rPr lang="it-IT"/>
              <a:t>Modifica gli stili del testo dello schema</a:t>
            </a:r>
          </a:p>
          <a:p>
            <a:pPr lvl="1">
              <a:buClr>
                <a:srgbClr val="ED613B"/>
              </a:buClr>
            </a:pPr>
            <a:r>
              <a:rPr lang="it-IT"/>
              <a:t>Secondo livello</a:t>
            </a:r>
          </a:p>
          <a:p>
            <a:pPr lvl="2">
              <a:buClr>
                <a:srgbClr val="ED613B"/>
              </a:buClr>
            </a:pPr>
            <a:r>
              <a:rPr lang="it-IT"/>
              <a:t>Terzo livello</a:t>
            </a:r>
          </a:p>
          <a:p>
            <a:pPr lvl="3">
              <a:buClr>
                <a:srgbClr val="ED613B"/>
              </a:buClr>
            </a:pPr>
            <a:r>
              <a:rPr lang="it-IT"/>
              <a:t>Quarto livello</a:t>
            </a:r>
          </a:p>
          <a:p>
            <a:pPr lvl="4">
              <a:buClr>
                <a:srgbClr val="ED613B"/>
              </a:buClr>
            </a:pPr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68171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ED613B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080B6B98-075D-C6B9-B1D2-8CE5DDC9984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ED613B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3C5AFB0B-75F8-5BFC-25E2-4DE0B9D1D1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ED613B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21365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27530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ED613B"/>
              </a:buCl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98527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777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366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5388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5DC85ADD-EA8D-50F7-9CFE-B8B22A1E4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EA6AE3B-EACB-3C94-2359-59B301D7F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327106"/>
            <a:ext cx="9144000" cy="15028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lang="it-IT" sz="2000" kern="1200" dirty="0" smtClean="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r>
              <a:rPr lang="it-IT" dirty="0"/>
              <a:t>Relatore: </a:t>
            </a:r>
            <a:r>
              <a:rPr lang="it-IT" dirty="0" err="1"/>
              <a:t>chiar.mo</a:t>
            </a:r>
            <a:r>
              <a:rPr lang="it-IT" dirty="0"/>
              <a:t> prof. </a:t>
            </a:r>
            <a:r>
              <a:rPr lang="it-IT" dirty="0" err="1"/>
              <a:t>Xxxx</a:t>
            </a:r>
            <a:r>
              <a:rPr lang="it-IT" dirty="0"/>
              <a:t> </a:t>
            </a:r>
            <a:r>
              <a:rPr lang="it-IT" dirty="0" err="1"/>
              <a:t>Yyyy</a:t>
            </a:r>
            <a:endParaRPr lang="it-IT" dirty="0"/>
          </a:p>
          <a:p>
            <a:endParaRPr lang="it-IT" dirty="0"/>
          </a:p>
          <a:p>
            <a:r>
              <a:rPr lang="it-IT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65358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14726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220315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lang="it-IT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>
              <a:buClr>
                <a:srgbClr val="ED613B"/>
              </a:buClr>
            </a:pPr>
            <a:r>
              <a:rPr lang="it-IT"/>
              <a:t>Modifica gli stili del testo dello schema</a:t>
            </a:r>
          </a:p>
          <a:p>
            <a:pPr lvl="1">
              <a:buClr>
                <a:srgbClr val="ED613B"/>
              </a:buClr>
            </a:pPr>
            <a:r>
              <a:rPr lang="it-IT"/>
              <a:t>Secondo livello</a:t>
            </a:r>
          </a:p>
          <a:p>
            <a:pPr lvl="2">
              <a:buClr>
                <a:srgbClr val="ED613B"/>
              </a:buClr>
            </a:pPr>
            <a:r>
              <a:rPr lang="it-IT"/>
              <a:t>Terzo livello</a:t>
            </a:r>
          </a:p>
          <a:p>
            <a:pPr lvl="3">
              <a:buClr>
                <a:srgbClr val="ED613B"/>
              </a:buClr>
            </a:pPr>
            <a:r>
              <a:rPr lang="it-IT"/>
              <a:t>Quarto livello</a:t>
            </a:r>
          </a:p>
          <a:p>
            <a:pPr lvl="4">
              <a:buClr>
                <a:srgbClr val="ED613B"/>
              </a:buClr>
            </a:pPr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44871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ED613B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B82A1814-996C-F346-4E27-D69D243F6E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ED613B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88F45F50-DE8A-D333-BF19-69A61DA3028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ED613B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2135324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518214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571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ED613B"/>
              </a:buCl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67009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5800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95727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5975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lang="it-IT" smtClean="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lang="it-IT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>
              <a:buClr>
                <a:srgbClr val="ED613B"/>
              </a:buClr>
            </a:pPr>
            <a:r>
              <a:rPr lang="it-IT"/>
              <a:t>Modifica gli stili del testo dello schema</a:t>
            </a:r>
          </a:p>
          <a:p>
            <a:pPr lvl="1">
              <a:buClr>
                <a:srgbClr val="ED613B"/>
              </a:buClr>
            </a:pPr>
            <a:r>
              <a:rPr lang="it-IT"/>
              <a:t>Secondo livello</a:t>
            </a:r>
          </a:p>
          <a:p>
            <a:pPr lvl="2">
              <a:buClr>
                <a:srgbClr val="ED613B"/>
              </a:buClr>
            </a:pPr>
            <a:r>
              <a:rPr lang="it-IT"/>
              <a:t>Terzo livello</a:t>
            </a:r>
          </a:p>
          <a:p>
            <a:pPr lvl="3">
              <a:buClr>
                <a:srgbClr val="ED613B"/>
              </a:buClr>
            </a:pPr>
            <a:r>
              <a:rPr lang="it-IT"/>
              <a:t>Quarto livello</a:t>
            </a:r>
          </a:p>
          <a:p>
            <a:pPr lvl="4">
              <a:buClr>
                <a:srgbClr val="ED613B"/>
              </a:buClr>
            </a:pPr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233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ED613B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921ABD43-6A3D-532D-D84D-D4AED20CD6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ED613B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764990CC-7D3C-B3B8-8169-03013EE9AFB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ED613B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399750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56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9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ED613B"/>
              </a:buClr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ED613B"/>
              </a:buCl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ED613B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ED613B"/>
              </a:buCl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ED613B"/>
              </a:buCl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734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ED613B"/>
                </a:solidFill>
                <a:latin typeface="Georgia" panose="020405020504050203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0802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294CF25-6CD9-49C6-B030-FE622847196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3" y="5861476"/>
            <a:ext cx="2194560" cy="10826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0938AB-A189-499C-8BD1-DE81DA518432}"/>
              </a:ext>
            </a:extLst>
          </p:cNvPr>
          <p:cNvSpPr txBox="1"/>
          <p:nvPr userDrawn="1"/>
        </p:nvSpPr>
        <p:spPr>
          <a:xfrm>
            <a:off x="7870573" y="6153486"/>
            <a:ext cx="3483227" cy="52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B1AB11-7C08-C957-7125-1044CC4BF837}"/>
              </a:ext>
            </a:extLst>
          </p:cNvPr>
          <p:cNvSpPr txBox="1"/>
          <p:nvPr userDrawn="1"/>
        </p:nvSpPr>
        <p:spPr>
          <a:xfrm>
            <a:off x="4342670" y="6148525"/>
            <a:ext cx="2997420" cy="52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61799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D613B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D613B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3" y="5861476"/>
            <a:ext cx="2194560" cy="10826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2FC7420-6275-48D3-A71D-F3548291EF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32307F-CD72-BB9D-8042-508D0153DDF8}"/>
              </a:ext>
            </a:extLst>
          </p:cNvPr>
          <p:cNvSpPr txBox="1"/>
          <p:nvPr userDrawn="1"/>
        </p:nvSpPr>
        <p:spPr>
          <a:xfrm>
            <a:off x="7870573" y="6153486"/>
            <a:ext cx="3483227" cy="52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A9FBCF-2CA9-5835-D811-00F311A28B22}"/>
              </a:ext>
            </a:extLst>
          </p:cNvPr>
          <p:cNvSpPr txBox="1"/>
          <p:nvPr userDrawn="1"/>
        </p:nvSpPr>
        <p:spPr>
          <a:xfrm>
            <a:off x="4342670" y="6148525"/>
            <a:ext cx="2997420" cy="52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24949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D613B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D613B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1357B17-7ED1-4984-99F9-0DA67F0A415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3" y="5861476"/>
            <a:ext cx="2194560" cy="10826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766C28-04A2-857D-5CED-5A36A4D41EBF}"/>
              </a:ext>
            </a:extLst>
          </p:cNvPr>
          <p:cNvSpPr txBox="1"/>
          <p:nvPr userDrawn="1"/>
        </p:nvSpPr>
        <p:spPr>
          <a:xfrm>
            <a:off x="7870573" y="6153486"/>
            <a:ext cx="3483227" cy="52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84BDC2-7DC7-70F3-9CDE-725303F6DA26}"/>
              </a:ext>
            </a:extLst>
          </p:cNvPr>
          <p:cNvSpPr txBox="1"/>
          <p:nvPr userDrawn="1"/>
        </p:nvSpPr>
        <p:spPr>
          <a:xfrm>
            <a:off x="4342670" y="6148525"/>
            <a:ext cx="2997420" cy="52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338650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D613B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D613B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D613B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D3B3C3-57E7-40F9-8417-2FE4CC2EB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33599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Implementazione di un controllo PID per 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Self-Balancing Robot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93D06744-791D-6AFB-6E80-8ADD7B53F1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Giuseppe Emanuele Di Franco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65AD214-7CE6-ADC3-95E1-F7693CCE6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it-IT" sz="1200" dirty="0"/>
          </a:p>
          <a:p>
            <a:r>
              <a:rPr lang="it-IT" sz="1800" dirty="0"/>
              <a:t>Relatore: prof. </a:t>
            </a:r>
            <a:r>
              <a:rPr lang="it-IT" sz="1800" b="1" dirty="0"/>
              <a:t>Giuseppe Sutera</a:t>
            </a:r>
            <a:endParaRPr lang="it-IT" dirty="0"/>
          </a:p>
          <a:p>
            <a:endParaRPr lang="it-IT" sz="1600" dirty="0"/>
          </a:p>
          <a:p>
            <a:r>
              <a:rPr lang="it-IT" sz="1600" dirty="0"/>
              <a:t>23-04-2025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489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27408F-8862-1CD3-BC06-B97BE0F7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e Contenuti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BF042F9-AE60-BBED-941E-1DD3BD37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t-IT" dirty="0"/>
              <a:t>Implementazione del controllo PID</a:t>
            </a:r>
          </a:p>
          <a:p>
            <a:pPr lvl="1">
              <a:lnSpc>
                <a:spcPct val="100000"/>
              </a:lnSpc>
            </a:pPr>
            <a:r>
              <a:rPr lang="it-IT" dirty="0"/>
              <a:t>Studio del sistema «pendolo inverso»</a:t>
            </a:r>
          </a:p>
          <a:p>
            <a:pPr lvl="1">
              <a:lnSpc>
                <a:spcPct val="100000"/>
              </a:lnSpc>
            </a:pPr>
            <a:r>
              <a:rPr lang="it-IT" dirty="0"/>
              <a:t>Applicazione del metodo empirico di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it-IT" dirty="0"/>
              <a:t>  Ziegler-Nichols per il controllo PID</a:t>
            </a:r>
          </a:p>
          <a:p>
            <a:pPr lvl="1">
              <a:lnSpc>
                <a:spcPct val="100000"/>
              </a:lnSpc>
            </a:pPr>
            <a:r>
              <a:rPr lang="it-IT" dirty="0"/>
              <a:t>Tuning del PID sul prototipo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it-IT" dirty="0"/>
          </a:p>
        </p:txBody>
      </p:sp>
      <p:pic>
        <p:nvPicPr>
          <p:cNvPr id="13" name="Immagine 12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099EC1D8-3DE0-6F1D-FC01-760F22A98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94552"/>
            <a:ext cx="3607200" cy="199664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42155A3-C33F-3A30-783A-FCF0F3C17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503" y="4093193"/>
            <a:ext cx="3720625" cy="1998000"/>
          </a:xfrm>
          <a:prstGeom prst="rect">
            <a:avLst/>
          </a:prstGeom>
        </p:spPr>
      </p:pic>
      <p:pic>
        <p:nvPicPr>
          <p:cNvPr id="18" name="Immagine 17" descr="Immagine che contiene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471EEA9A-D759-30E7-FC62-F7C45CA26F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518" y="342193"/>
            <a:ext cx="2240593" cy="24647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3559067-D7F8-5B85-EAF8-C06A4B1217A8}"/>
                  </a:ext>
                </a:extLst>
              </p:cNvPr>
              <p:cNvSpPr txBox="1"/>
              <p:nvPr/>
            </p:nvSpPr>
            <p:spPr>
              <a:xfrm>
                <a:off x="7541068" y="3120326"/>
                <a:ext cx="440706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9.1 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+0.16 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−76.95 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−8.93</m:t>
                          </m:r>
                        </m:den>
                      </m:f>
                      <m:r>
                        <a:rPr lang="it-IT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3559067-D7F8-5B85-EAF8-C06A4B121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068" y="3120326"/>
                <a:ext cx="4407060" cy="617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40C1065-3CA3-1DA2-9C7F-43D9745D7823}"/>
                  </a:ext>
                </a:extLst>
              </p:cNvPr>
              <p:cNvSpPr txBox="1"/>
              <p:nvPr/>
            </p:nvSpPr>
            <p:spPr>
              <a:xfrm>
                <a:off x="4445400" y="4369281"/>
                <a:ext cx="3782104" cy="1230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5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it-IT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it-IT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9.1 </m:t>
                          </m:r>
                        </m:num>
                        <m:den>
                          <m:sSup>
                            <m:sSupPr>
                              <m:ctrlPr>
                                <a:rPr lang="it-IT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+0.16 </m:t>
                          </m:r>
                          <m:sSup>
                            <m:sSupPr>
                              <m:ctrlPr>
                                <a:rPr lang="it-IT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−76.95 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−8.93</m:t>
                          </m:r>
                        </m:den>
                      </m:f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40C1065-3CA3-1DA2-9C7F-43D9745D7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00" y="4369281"/>
                <a:ext cx="3782104" cy="12305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41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7F22A2E-C314-D76D-5344-475B1707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e Conclusioni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FBF2031-B67F-9010-E007-37B627CC4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7512"/>
            <a:ext cx="7865962" cy="26202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it-IT" sz="3000" dirty="0"/>
              <a:t>Stabilità in seguito a perturbazioni; </a:t>
            </a:r>
          </a:p>
          <a:p>
            <a:pPr>
              <a:lnSpc>
                <a:spcPct val="100000"/>
              </a:lnSpc>
            </a:pPr>
            <a:r>
              <a:rPr lang="it-IT" sz="3000" dirty="0"/>
              <a:t>Stabilità su piano inclinato.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3000" dirty="0"/>
              <a:t>Sviluppi futuri:</a:t>
            </a:r>
          </a:p>
          <a:p>
            <a:pPr>
              <a:lnSpc>
                <a:spcPct val="100000"/>
              </a:lnSpc>
            </a:pPr>
            <a:r>
              <a:rPr lang="it-IT" sz="3000" dirty="0"/>
              <a:t>Integrazione di GPS;</a:t>
            </a:r>
          </a:p>
          <a:p>
            <a:pPr>
              <a:lnSpc>
                <a:spcPct val="100000"/>
              </a:lnSpc>
            </a:pPr>
            <a:r>
              <a:rPr lang="it-IT" sz="3000" dirty="0"/>
              <a:t>Tecniche per navigazione autonoma.</a:t>
            </a:r>
          </a:p>
          <a:p>
            <a:pPr>
              <a:lnSpc>
                <a:spcPct val="100000"/>
              </a:lnSpc>
            </a:pPr>
            <a:endParaRPr lang="it-IT" dirty="0"/>
          </a:p>
          <a:p>
            <a:pPr>
              <a:lnSpc>
                <a:spcPct val="100000"/>
              </a:lnSpc>
            </a:pPr>
            <a:endParaRPr lang="it-IT" dirty="0"/>
          </a:p>
          <a:p>
            <a:pPr>
              <a:lnSpc>
                <a:spcPct val="100000"/>
              </a:lnSpc>
            </a:pPr>
            <a:endParaRPr lang="it-IT" dirty="0"/>
          </a:p>
        </p:txBody>
      </p:sp>
      <p:pic>
        <p:nvPicPr>
          <p:cNvPr id="10" name="Immagine 9" descr="Immagine che contiene ruota, sedia, muro, sedia a rotelle&#10;&#10;Il contenuto generato dall'IA potrebbe non essere corretto.">
            <a:extLst>
              <a:ext uri="{FF2B5EF4-FFF2-40B4-BE49-F238E27FC236}">
                <a16:creationId xmlns:a16="http://schemas.microsoft.com/office/drawing/2014/main" id="{4EC11908-D745-56F3-0B9F-B5A694510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86" y="771184"/>
            <a:ext cx="3249814" cy="21276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magine 10" descr="Immagine che contiene testo, schermata, cerchio, Carattere&#10;&#10;Il contenuto generato dall'IA potrebbe non essere corretto.">
            <a:extLst>
              <a:ext uri="{FF2B5EF4-FFF2-40B4-BE49-F238E27FC236}">
                <a16:creationId xmlns:a16="http://schemas.microsoft.com/office/drawing/2014/main" id="{2EDF37EA-BDF7-BAD0-2FA5-7634A15E84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62" y="3075574"/>
            <a:ext cx="1799261" cy="3082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991D9794-AB45-56C0-2E4F-DD6409868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037" y="1289734"/>
            <a:ext cx="3803139" cy="2139266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046ECB35-782C-47AA-8437-503B5C5B2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84"/>
          <a:stretch/>
        </p:blipFill>
        <p:spPr>
          <a:xfrm>
            <a:off x="2894729" y="1437430"/>
            <a:ext cx="4256022" cy="21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9CE079615D884A940FCB6663749814" ma:contentTypeVersion="12" ma:contentTypeDescription="Create a new document." ma:contentTypeScope="" ma:versionID="730a3498471033da2349798728f12144">
  <xsd:schema xmlns:xsd="http://www.w3.org/2001/XMLSchema" xmlns:xs="http://www.w3.org/2001/XMLSchema" xmlns:p="http://schemas.microsoft.com/office/2006/metadata/properties" xmlns:ns3="c224ffea-49cd-4700-9eee-e6fd160cd816" xmlns:ns4="d543374b-509c-4350-a5c8-3c1bd8055ec5" targetNamespace="http://schemas.microsoft.com/office/2006/metadata/properties" ma:root="true" ma:fieldsID="8e3cb5a327f01176a942c93285e0e7f8" ns3:_="" ns4:_="">
    <xsd:import namespace="c224ffea-49cd-4700-9eee-e6fd160cd816"/>
    <xsd:import namespace="d543374b-509c-4350-a5c8-3c1bd8055e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24ffea-49cd-4700-9eee-e6fd160cd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43374b-509c-4350-a5c8-3c1bd8055e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94CC2E-81AE-412E-A18E-BB25285B17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24ffea-49cd-4700-9eee-e6fd160cd816"/>
    <ds:schemaRef ds:uri="d543374b-509c-4350-a5c8-3c1bd8055e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0E3395-82EA-4C3E-97EF-88C74BF5F12D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d543374b-509c-4350-a5c8-3c1bd8055ec5"/>
    <ds:schemaRef ds:uri="http://schemas.openxmlformats.org/package/2006/metadata/core-properties"/>
    <ds:schemaRef ds:uri="c224ffea-49cd-4700-9eee-e6fd160cd81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6A7A6B-3949-4E1B-BAB3-FDC63B06C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6872</TotalTime>
  <Words>93</Words>
  <Application>Microsoft Office PowerPoint</Application>
  <PresentationFormat>Widescreen</PresentationFormat>
  <Paragraphs>25</Paragraphs>
  <Slides>3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</vt:i4>
      </vt:variant>
    </vt:vector>
  </HeadingPairs>
  <TitlesOfParts>
    <vt:vector size="12" baseType="lpstr">
      <vt:lpstr>Aptos</vt:lpstr>
      <vt:lpstr>Arial</vt:lpstr>
      <vt:lpstr>Calibri</vt:lpstr>
      <vt:lpstr>Cambria Math</vt:lpstr>
      <vt:lpstr>Georgia</vt:lpstr>
      <vt:lpstr>Verdana</vt:lpstr>
      <vt:lpstr>Tema di Office</vt:lpstr>
      <vt:lpstr>1_Tema di Office</vt:lpstr>
      <vt:lpstr>2_Tema di Office</vt:lpstr>
      <vt:lpstr>Implementazione di un controllo PID per  Self-Balancing Robot</vt:lpstr>
      <vt:lpstr>Obiettivi e Contenuti</vt:lpstr>
      <vt:lpstr>Risultati e 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Ciao sono Marina</dc:title>
  <dc:creator>Marina Caruso</dc:creator>
  <cp:lastModifiedBy>GIUSEPPE EMANUELE DI FRANCO</cp:lastModifiedBy>
  <cp:revision>27</cp:revision>
  <cp:lastPrinted>2021-11-08T11:31:05Z</cp:lastPrinted>
  <dcterms:created xsi:type="dcterms:W3CDTF">2021-11-05T11:52:19Z</dcterms:created>
  <dcterms:modified xsi:type="dcterms:W3CDTF">2025-04-18T11:41:15Z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0x0101003E9CE079615D884A940FCB6663749814</vt:lpwstr>
  </property>
</Properties>
</file>